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4" r:id="rId3"/>
    <p:sldId id="256" r:id="rId4"/>
    <p:sldId id="257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8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423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2367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5327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7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1956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5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4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3325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2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3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8ABB09-4A1D-463E-8065-109CC2B7EFAA}" type="datetimeFigureOut">
              <a:rPr lang="ar-SA" smtClean="0"/>
              <a:pPr/>
              <a:t>01/09/1445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Veterinary Medicine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semester–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 3 part 2</a:t>
            </a:r>
          </a:p>
          <a:p>
            <a:pPr lvl="0" algn="ctr" rtl="0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Avian Influenza { Bird flu }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2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5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5716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cs typeface="Majalla UI"/>
              </a:rPr>
              <a:t>1- Avian Influenza { Bird flu } </a:t>
            </a:r>
            <a:endParaRPr lang="ar-IQ" dirty="0" smtClean="0">
              <a:solidFill>
                <a:schemeClr val="tx2"/>
              </a:solidFill>
            </a:endParaRPr>
          </a:p>
        </p:txBody>
      </p:sp>
      <p:sp>
        <p:nvSpPr>
          <p:cNvPr id="5123" name="عنصر نائب للمحتوى 6"/>
          <p:cNvSpPr>
            <a:spLocks noGrp="1"/>
          </p:cNvSpPr>
          <p:nvPr>
            <p:ph idx="1"/>
          </p:nvPr>
        </p:nvSpPr>
        <p:spPr>
          <a:xfrm>
            <a:off x="962025" y="1989138"/>
            <a:ext cx="7281863" cy="3671887"/>
          </a:xfrm>
        </p:spPr>
        <p:txBody>
          <a:bodyPr>
            <a:normAutofit/>
          </a:bodyPr>
          <a:lstStyle/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Avian influenza is viral disease affecting respiratory, digestive and / or nervous system of many species of birds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u="sng" dirty="0" smtClean="0">
                <a:solidFill>
                  <a:schemeClr val="tx2"/>
                </a:solidFill>
                <a:cs typeface="Arial" pitchFamily="34" charset="0"/>
              </a:rPr>
              <a:t>Etiology 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err="1" smtClean="0">
                <a:cs typeface="Arial" pitchFamily="34" charset="0"/>
              </a:rPr>
              <a:t>Orthomyxovirus</a:t>
            </a:r>
            <a:r>
              <a:rPr lang="en-US" dirty="0" smtClean="0">
                <a:cs typeface="Arial" pitchFamily="34" charset="0"/>
              </a:rPr>
              <a:t>  type A  two  forms :-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1- Highly Pathogenic Avian Influenza  Virus {HPAIV}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dirty="0" smtClean="0">
                <a:cs typeface="Arial" pitchFamily="34" charset="0"/>
              </a:rPr>
              <a:t>2- Low Pathogenic Avian Influenza  Virus { LPAIV}.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3435249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765175"/>
            <a:ext cx="7570788" cy="5360988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The virus have two types  of  surface  antigens :-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</a:t>
            </a:r>
            <a:r>
              <a:rPr lang="en-US" dirty="0" err="1" smtClean="0"/>
              <a:t>Hemagglutinin</a:t>
            </a:r>
            <a:r>
              <a:rPr lang="en-US" dirty="0" smtClean="0"/>
              <a:t> (H) = 15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Neuraminidase (N) = 9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Incubation period : Few hours to days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of the disease :- 1 – 2 weeks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Method of Spread :-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Contact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Water fowl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3- Slaughter house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4- Live markets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Morbidity  : Variable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Mortality: Can reach 80 – 100 %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882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C00000"/>
                </a:solidFill>
                <a:ea typeface="+mj-ea"/>
              </a:rPr>
              <a:t>Clinical signs </a:t>
            </a:r>
            <a:endParaRPr lang="ar-IQ" b="1" u="sng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>
          <a:xfrm>
            <a:off x="827088" y="1557338"/>
            <a:ext cx="7715250" cy="4608512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1.  Soft – shelled eggs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2.  Sudden drop in egg production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3.  Cyanosis of wattles and comb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4.  Edema and swelling of head ,eyelids , comb ,wattles and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     hock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5.  Diarrhea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6.  Blood – tinged discharge from nostrils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7. </a:t>
            </a:r>
            <a:r>
              <a:rPr lang="en-US" dirty="0" err="1" smtClean="0">
                <a:cs typeface="Arial" pitchFamily="34" charset="0"/>
              </a:rPr>
              <a:t>Incoordination</a:t>
            </a:r>
            <a:r>
              <a:rPr lang="en-US" dirty="0" smtClean="0">
                <a:cs typeface="Arial" pitchFamily="34" charset="0"/>
              </a:rPr>
              <a:t> ,including loss of ability to walk and stand . 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8. Pin – point hemorrhages , most easily seen on feet and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    shanks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9.  Respiratory distress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10. Increased death losses in a flock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491982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8229600" cy="706437"/>
          </a:xfrm>
        </p:spPr>
        <p:txBody>
          <a:bodyPr rtlCol="0"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/>
                </a:solidFill>
                <a:ea typeface="+mj-ea"/>
              </a:rPr>
              <a:t>Post – mortem lesions:</a:t>
            </a:r>
            <a:endParaRPr lang="ar-IQ" b="1" u="sng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00113" y="1379538"/>
            <a:ext cx="7488237" cy="4929187"/>
          </a:xfrm>
        </p:spPr>
        <p:txBody>
          <a:bodyPr rtlCol="0">
            <a:normAutofit lnSpcReduction="10000"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</a:t>
            </a:r>
            <a:r>
              <a:rPr lang="en-US" dirty="0" smtClean="0"/>
              <a:t>welling of the face and area below the beak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Clear straw – colored fluid in the subcutaneous.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Congestion in the skin and intestinal tract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Hemorrhage may be seen in the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a. Trachea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b. </a:t>
            </a:r>
            <a:r>
              <a:rPr lang="en-US" dirty="0" err="1" smtClean="0"/>
              <a:t>Proventriculus</a:t>
            </a:r>
            <a:r>
              <a:rPr lang="en-US" dirty="0" smtClean="0"/>
              <a:t>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c. Beneath the lining of the gizzard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d. Intestines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e. Muscles  along  the breast  bone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f</a:t>
            </a:r>
            <a:r>
              <a:rPr lang="en-US" dirty="0" smtClean="0"/>
              <a:t> . Heart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g. Gizzard  fat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H. Abdominal  fat.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488078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4538" y="908050"/>
            <a:ext cx="7715250" cy="4968875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5. The lining of  the  gizzard  may  be  easily   removed.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6. Sinusitis  with  </a:t>
            </a:r>
            <a:r>
              <a:rPr lang="en-US" dirty="0" err="1" smtClean="0"/>
              <a:t>mucopurulent</a:t>
            </a:r>
            <a:r>
              <a:rPr lang="en-US" dirty="0" smtClean="0"/>
              <a:t>  to  caseous  exudate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Fibrinopurulent</a:t>
            </a:r>
            <a:r>
              <a:rPr lang="en-US" dirty="0" smtClean="0"/>
              <a:t>   pericarditis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Note</a:t>
            </a:r>
            <a:r>
              <a:rPr lang="en-US" sz="3200" b="1" dirty="0" smtClean="0">
                <a:solidFill>
                  <a:schemeClr val="accent2"/>
                </a:solidFill>
              </a:rPr>
              <a:t>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Young  broilers  may show  signs  of  severe  dehydration with  other  lesions  less  pronounced  or  absent  entirely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0673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650" y="908050"/>
            <a:ext cx="7993063" cy="5689600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u="sng" dirty="0" smtClean="0">
                <a:solidFill>
                  <a:schemeClr val="accent2"/>
                </a:solidFill>
              </a:rPr>
              <a:t>Diagnosis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Isolation and identification of the virus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Serology :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a. AGP { Agar Gel Precipitation test}.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ELISA.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HI {</a:t>
            </a:r>
            <a:r>
              <a:rPr lang="en-US" dirty="0" err="1" smtClean="0"/>
              <a:t>Hemagglutination</a:t>
            </a:r>
            <a:r>
              <a:rPr lang="en-US" dirty="0" smtClean="0"/>
              <a:t> Inhibition test 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Differential Diagnosis 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Diseases affecting :- Respiratory , Digestive and Nervous systems .</a:t>
            </a:r>
            <a:endParaRPr lang="ar-IQ" dirty="0" smtClean="0"/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28791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85860"/>
            <a:ext cx="6196405" cy="4437209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Treatment  :- </a:t>
            </a:r>
          </a:p>
          <a:p>
            <a:pPr algn="l" rtl="0">
              <a:buNone/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No treatment .</a:t>
            </a:r>
          </a:p>
          <a:p>
            <a:pPr algn="l" rtl="0"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Prevention and Control :-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Strict  quarantine  measures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Depopulate  infected  flocks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Bury  infected  birds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mtClean="0"/>
              <a:t>Killed  vaccine  are  available  for  certain approved  </a:t>
            </a:r>
            <a:r>
              <a:rPr lang="en-US" dirty="0" smtClean="0"/>
              <a:t>areas.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64</TotalTime>
  <Words>476</Words>
  <Application>Microsoft Office PowerPoint</Application>
  <PresentationFormat>عرض على الشاشة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21" baseType="lpstr">
      <vt:lpstr>Arial</vt:lpstr>
      <vt:lpstr>Brush Script MT</vt:lpstr>
      <vt:lpstr>Constantia</vt:lpstr>
      <vt:lpstr>Franklin Gothic Book</vt:lpstr>
      <vt:lpstr>Lucida Sans Unicode</vt:lpstr>
      <vt:lpstr>Majalla UI</vt:lpstr>
      <vt:lpstr>Rage Italic</vt:lpstr>
      <vt:lpstr>Times New Roman</vt:lpstr>
      <vt:lpstr>Verdana</vt:lpstr>
      <vt:lpstr>Wingdings 2</vt:lpstr>
      <vt:lpstr>Wingdings 3</vt:lpstr>
      <vt:lpstr>دبوس تثبيت</vt:lpstr>
      <vt:lpstr>ملتقى</vt:lpstr>
      <vt:lpstr>عرض تقديمي في PowerPoint</vt:lpstr>
      <vt:lpstr>1- Avian Influenza { Bird flu } </vt:lpstr>
      <vt:lpstr>عرض تقديمي في PowerPoint</vt:lpstr>
      <vt:lpstr>Clinical signs </vt:lpstr>
      <vt:lpstr>Post – mortem lesions: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Avian Influenza { Bird flu } </dc:title>
  <dc:creator>CORE I7</dc:creator>
  <cp:lastModifiedBy>Maher</cp:lastModifiedBy>
  <cp:revision>24</cp:revision>
  <dcterms:created xsi:type="dcterms:W3CDTF">2013-03-04T19:30:05Z</dcterms:created>
  <dcterms:modified xsi:type="dcterms:W3CDTF">2024-03-10T06:21:38Z</dcterms:modified>
</cp:coreProperties>
</file>